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8" r:id="rId3"/>
    <p:sldId id="263" r:id="rId4"/>
    <p:sldId id="262" r:id="rId5"/>
    <p:sldId id="264" r:id="rId6"/>
    <p:sldId id="261" r:id="rId7"/>
    <p:sldId id="265" r:id="rId8"/>
    <p:sldId id="266" r:id="rId9"/>
    <p:sldId id="273" r:id="rId10"/>
    <p:sldId id="267" r:id="rId11"/>
    <p:sldId id="268" r:id="rId12"/>
    <p:sldId id="270" r:id="rId13"/>
    <p:sldId id="269" r:id="rId14"/>
    <p:sldId id="271" r:id="rId15"/>
    <p:sldId id="277" r:id="rId16"/>
    <p:sldId id="276" r:id="rId17"/>
    <p:sldId id="272" r:id="rId18"/>
    <p:sldId id="281" r:id="rId19"/>
    <p:sldId id="278" r:id="rId20"/>
    <p:sldId id="283" r:id="rId21"/>
    <p:sldId id="282" r:id="rId22"/>
    <p:sldId id="288" r:id="rId23"/>
    <p:sldId id="279" r:id="rId24"/>
    <p:sldId id="287" r:id="rId25"/>
    <p:sldId id="289" r:id="rId26"/>
    <p:sldId id="290" r:id="rId27"/>
    <p:sldId id="292" r:id="rId28"/>
    <p:sldId id="291" r:id="rId29"/>
    <p:sldId id="293" r:id="rId30"/>
    <p:sldId id="294" r:id="rId31"/>
    <p:sldId id="284" r:id="rId32"/>
    <p:sldId id="275" r:id="rId33"/>
    <p:sldId id="295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94B13AB-679A-4C9E-8B93-C3F4D6754D4B}">
          <p14:sldIdLst>
            <p14:sldId id="256"/>
            <p14:sldId id="258"/>
          </p14:sldIdLst>
        </p14:section>
        <p14:section name="存储器层次结构" id="{6C6F808B-E9C2-4856-AE86-E6E399B8D67B}">
          <p14:sldIdLst>
            <p14:sldId id="263"/>
            <p14:sldId id="262"/>
            <p14:sldId id="264"/>
            <p14:sldId id="261"/>
            <p14:sldId id="265"/>
            <p14:sldId id="266"/>
            <p14:sldId id="273"/>
          </p14:sldIdLst>
        </p14:section>
        <p14:section name="计算机内存" id="{CD562E5F-39A2-4FB1-8F31-5FB81DFCD614}">
          <p14:sldIdLst>
            <p14:sldId id="267"/>
            <p14:sldId id="268"/>
            <p14:sldId id="270"/>
            <p14:sldId id="269"/>
            <p14:sldId id="271"/>
          </p14:sldIdLst>
        </p14:section>
        <p14:section name="程序的执行过程" id="{75A04C28-9EC2-458A-843A-DDD4E0C27883}">
          <p14:sldIdLst>
            <p14:sldId id="277"/>
            <p14:sldId id="276"/>
            <p14:sldId id="272"/>
            <p14:sldId id="281"/>
            <p14:sldId id="278"/>
            <p14:sldId id="283"/>
            <p14:sldId id="282"/>
            <p14:sldId id="288"/>
            <p14:sldId id="279"/>
            <p14:sldId id="287"/>
            <p14:sldId id="289"/>
            <p14:sldId id="290"/>
            <p14:sldId id="292"/>
            <p14:sldId id="291"/>
            <p14:sldId id="293"/>
            <p14:sldId id="294"/>
            <p14:sldId id="284"/>
            <p14:sldId id="275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CB2D0-9E1E-4532-A22C-F57F86390215}" type="datetimeFigureOut">
              <a:rPr lang="zh-CN" altLang="en-US" smtClean="0"/>
              <a:t>2022/9/5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C4CD2E-191B-4EF0-8BA7-9949CB1245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1719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4CD2E-191B-4EF0-8BA7-9949CB12459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728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F7D116-3A9E-F72E-482B-A73EB8EF41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A8FFA0B-D7E5-C0F9-CBF2-CB3CF7EE38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468F22-37B0-1E99-3C1D-B48147D3A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45BB5-C953-4C7E-92D1-7DFA1AA10DB2}" type="datetimeFigureOut">
              <a:rPr lang="zh-CN" altLang="en-US" smtClean="0"/>
              <a:t>2022/9/5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EA8D52-C873-6E08-1E8E-A8D0152BB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5A210E-2662-124E-AAAB-70B6E01FF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E83A9-3CA7-4140-BDBE-30413B5A44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838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0D6475-F9F7-868C-C928-441E247F1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21A352-353A-EBFA-2E36-F3F09BDE22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F3DC38-906B-32A9-75B7-D64194AC8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45BB5-C953-4C7E-92D1-7DFA1AA10DB2}" type="datetimeFigureOut">
              <a:rPr lang="zh-CN" altLang="en-US" smtClean="0"/>
              <a:t>2022/9/5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4AE379-4CC8-0B92-2EC6-A4F55C8D7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1093F5-1A54-4ED4-9B93-1A2EFE29C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E83A9-3CA7-4140-BDBE-30413B5A44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651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DF57535-8049-37D7-66B7-EA28E1A723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52DE89B-7DC8-294E-4EE1-D3F19D9979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16F5A7-770F-CDF2-6654-37B8E8970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45BB5-C953-4C7E-92D1-7DFA1AA10DB2}" type="datetimeFigureOut">
              <a:rPr lang="zh-CN" altLang="en-US" smtClean="0"/>
              <a:t>2022/9/5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A384BA-3063-13B9-C0DA-2EBE10488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17DD68-0278-7EC7-996D-B993E8424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E83A9-3CA7-4140-BDBE-30413B5A44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5659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1D2AEC-A141-4E33-FE5B-347A946F0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A486BC-B66A-BD92-673D-51EEB3EC4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73AB59-F3B1-09A8-1D96-B094230C4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45BB5-C953-4C7E-92D1-7DFA1AA10DB2}" type="datetimeFigureOut">
              <a:rPr lang="zh-CN" altLang="en-US" smtClean="0"/>
              <a:t>2022/9/5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528742-7750-D626-F67F-7B6F9D170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A890CC-C17F-CD7C-C3FC-DB3693892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E83A9-3CA7-4140-BDBE-30413B5A44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9754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C92A9E-A4F1-97DF-9A66-A9267729B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BBCD194-CEC9-7B14-A1FD-A1115E0B6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42B3DF-C014-D65E-E341-B59269E16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45BB5-C953-4C7E-92D1-7DFA1AA10DB2}" type="datetimeFigureOut">
              <a:rPr lang="zh-CN" altLang="en-US" smtClean="0"/>
              <a:t>2022/9/5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AED3BE-D7B3-63A3-B672-3008FD8ED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8D55D5-E476-0550-6725-3954C5C64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E83A9-3CA7-4140-BDBE-30413B5A44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333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CBDE2-2B07-F354-3578-B32FD3112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C057BA-6C1E-5FD3-867D-9E96A9CB91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884E968-43C8-8B9E-F5C7-0877B81C6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86A54F-2328-0EB7-433D-71E896499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45BB5-C953-4C7E-92D1-7DFA1AA10DB2}" type="datetimeFigureOut">
              <a:rPr lang="zh-CN" altLang="en-US" smtClean="0"/>
              <a:t>2022/9/5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EDD473D-533D-AAA9-667C-3D72179CE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804914D-0FDA-A864-22C9-1D6EBC678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E83A9-3CA7-4140-BDBE-30413B5A44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228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DC8E70-5554-3E6F-321C-1519A1315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B00A38-71D8-39FB-11F1-F24737B9C3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74535C-A732-33BA-D2DD-E90D1DC191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B66C30-30E1-8959-1F1F-8A91AE5579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8B4C073-D501-7EEC-1331-42DB37FE99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4E24A08-03D2-EA5B-E9DA-239444158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45BB5-C953-4C7E-92D1-7DFA1AA10DB2}" type="datetimeFigureOut">
              <a:rPr lang="zh-CN" altLang="en-US" smtClean="0"/>
              <a:t>2022/9/5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D0E18CB-2619-B727-3B90-7A05DBA98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7E4778-3241-191B-63FD-957825B9A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E83A9-3CA7-4140-BDBE-30413B5A44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18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3BBEEC-5434-83A4-9E19-BDBF48417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C74F1CC-D816-6F2B-9D1F-57EA0D2C2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45BB5-C953-4C7E-92D1-7DFA1AA10DB2}" type="datetimeFigureOut">
              <a:rPr lang="zh-CN" altLang="en-US" smtClean="0"/>
              <a:t>2022/9/5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2A50A7D-8A70-21A6-2072-B88ADED43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4053039-7CC3-353B-7D93-9D1D79A00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E83A9-3CA7-4140-BDBE-30413B5A44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1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38749B1-3987-E090-7683-88413F2EF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45BB5-C953-4C7E-92D1-7DFA1AA10DB2}" type="datetimeFigureOut">
              <a:rPr lang="zh-CN" altLang="en-US" smtClean="0"/>
              <a:t>2022/9/5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5DBFE35-86DC-5C74-EA92-9E93E750F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1A9E96-A1BF-7FE9-23E7-4E3D89C43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E83A9-3CA7-4140-BDBE-30413B5A44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524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962147-1F85-3E38-BCF4-13B2A125F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27ABE5-1586-5BCD-3C3E-A30D1D5FE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372D44-957B-0A27-450F-751BCA0507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A4E933C-16FE-7E9D-E32B-5B1FCE185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45BB5-C953-4C7E-92D1-7DFA1AA10DB2}" type="datetimeFigureOut">
              <a:rPr lang="zh-CN" altLang="en-US" smtClean="0"/>
              <a:t>2022/9/5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3426FEB-C1A2-2F41-91BB-32FA7834E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41452F-46E0-C0ED-DEEA-044805C92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E83A9-3CA7-4140-BDBE-30413B5A44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4690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28761-7B09-E921-C159-290E02D30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875C437-97B6-AC8C-D03B-F2211FE44D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8008B4-6C57-1826-4DD1-CE7BC61526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161C18F-2B73-DB70-614F-90BEF6EE5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45BB5-C953-4C7E-92D1-7DFA1AA10DB2}" type="datetimeFigureOut">
              <a:rPr lang="zh-CN" altLang="en-US" smtClean="0"/>
              <a:t>2022/9/5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8C9C48-7074-9359-2657-8E07E5530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F21336-5839-DDE5-572D-61DE0C694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E83A9-3CA7-4140-BDBE-30413B5A44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851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CB7D465-F84E-9C5D-8117-C5623E083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1B0570-3F1B-91A3-EE33-FC5096BB2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3365C1-21E1-C4DA-19FB-BAE8A2FBE9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45BB5-C953-4C7E-92D1-7DFA1AA10DB2}" type="datetimeFigureOut">
              <a:rPr lang="zh-CN" altLang="en-US" smtClean="0"/>
              <a:t>2022/9/5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6823CB-1981-DD34-54C2-93B273EF67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42A12A-AE0C-BD73-7C64-032AD99A11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2E83A9-3CA7-4140-BDBE-30413B5A44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944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7DA1D9-B96D-B37B-9D63-9738EF7BBA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第三章 存储器管理</a:t>
            </a:r>
          </a:p>
        </p:txBody>
      </p:sp>
    </p:spTree>
    <p:extLst>
      <p:ext uri="{BB962C8B-B14F-4D97-AF65-F5344CB8AC3E}">
        <p14:creationId xmlns:p14="http://schemas.microsoft.com/office/powerpoint/2010/main" val="841625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5A27B85-3F40-A6A6-D338-18B3B39855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42454"/>
            <a:ext cx="12192000" cy="3710169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30198BC-A8C3-F08B-699B-972AD1DFD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883" y="4860743"/>
            <a:ext cx="9784868" cy="156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72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A784E35-4755-D566-B052-4B0056827C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5895099" cy="6858000"/>
          </a:xfrm>
        </p:spPr>
      </p:pic>
    </p:spTree>
    <p:extLst>
      <p:ext uri="{BB962C8B-B14F-4D97-AF65-F5344CB8AC3E}">
        <p14:creationId xmlns:p14="http://schemas.microsoft.com/office/powerpoint/2010/main" val="1748821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FEFE8-F450-666C-57CE-18D75F911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引入</a:t>
            </a:r>
            <a:r>
              <a:rPr lang="en-US" altLang="zh-CN" dirty="0"/>
              <a:t>16</a:t>
            </a:r>
            <a:r>
              <a:rPr lang="zh-CN" altLang="en-US" dirty="0"/>
              <a:t>进制</a:t>
            </a: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3442AC0D-2688-BE24-5342-EA34D500F0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872" y="1861392"/>
            <a:ext cx="11899092" cy="869615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941B30B-C6D9-0AEA-335C-6D8B48F1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41" y="3306224"/>
            <a:ext cx="11967093" cy="24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26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EB8AC6C-EE17-2CB5-CFEF-1589BF8C2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40246"/>
            <a:ext cx="12192000" cy="287404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2F01889-6D7A-3D15-19B9-D95C57266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46" y="5942044"/>
            <a:ext cx="11595615" cy="9159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97D3AE4-3907-7CFB-34B8-8345BC0DA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56" y="4280886"/>
            <a:ext cx="11639646" cy="88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43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F0BFE9F-6712-2ADE-CA93-E08DCFFEE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931880" cy="440975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ADD9B04-E066-8EDF-6B25-23027CC9EF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058"/>
          <a:stretch/>
        </p:blipFill>
        <p:spPr>
          <a:xfrm>
            <a:off x="7205472" y="4129648"/>
            <a:ext cx="4986528" cy="272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63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C945C1A-04DE-8DF1-7F6A-A9C4CF3ED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8385" y="0"/>
            <a:ext cx="9524617" cy="320122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C16C005-6184-827D-C7B2-6B5B2D2DCC9B}"/>
              </a:ext>
            </a:extLst>
          </p:cNvPr>
          <p:cNvSpPr/>
          <p:nvPr/>
        </p:nvSpPr>
        <p:spPr>
          <a:xfrm>
            <a:off x="146304" y="268224"/>
            <a:ext cx="1853184" cy="5120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2F138A1-75C1-2D0C-A6A7-A623E87D5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964" y="3303532"/>
            <a:ext cx="7023627" cy="355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D4992D7-A918-8E8B-2A60-347929840C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782"/>
          <a:stretch/>
        </p:blipFill>
        <p:spPr>
          <a:xfrm>
            <a:off x="106959" y="0"/>
            <a:ext cx="11950929" cy="2184706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7E09EA8-5602-C6AB-2A18-F08218E40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07" y="2231137"/>
            <a:ext cx="10380381" cy="469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00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82CFEC-4611-541B-E168-61FF669D9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6A42D21-76E9-A10B-7FE9-DC9835C992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316" y="2617948"/>
            <a:ext cx="11573754" cy="3819428"/>
          </a:xfrm>
        </p:spPr>
      </p:pic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483967FB-5FBC-9190-7881-2036F0355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496"/>
            <a:ext cx="11950929" cy="229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52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013DCC7-91B2-692F-E24A-772DA131BA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58515"/>
            <a:ext cx="12138769" cy="2123725"/>
          </a:xfrm>
        </p:spPr>
      </p:pic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2B1997EA-17F2-64DF-8ABB-C19637C25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98" y="4188958"/>
            <a:ext cx="11950929" cy="229443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E7C9E59-2678-3CBB-67E9-2DCDF70F19F7}"/>
              </a:ext>
            </a:extLst>
          </p:cNvPr>
          <p:cNvSpPr txBox="1"/>
          <p:nvPr/>
        </p:nvSpPr>
        <p:spPr>
          <a:xfrm>
            <a:off x="1280160" y="3035808"/>
            <a:ext cx="839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静态链接，装入时动态链接，运行时动态链接</a:t>
            </a:r>
          </a:p>
        </p:txBody>
      </p:sp>
    </p:spTree>
    <p:extLst>
      <p:ext uri="{BB962C8B-B14F-4D97-AF65-F5344CB8AC3E}">
        <p14:creationId xmlns:p14="http://schemas.microsoft.com/office/powerpoint/2010/main" val="2556902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92AC09A1-9925-085B-33CB-F0E9D6D2A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25" y="0"/>
            <a:ext cx="12167175" cy="2362999"/>
          </a:xfr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40A4810-79CB-6041-5C4C-C6625921C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0818"/>
            <a:ext cx="12058992" cy="89156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D818A9D-16E7-0481-0B64-086AD9187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904" y="2994378"/>
            <a:ext cx="5745667" cy="3863622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414A0237-9269-89D4-FD72-88FDB8D6C2A1}"/>
              </a:ext>
            </a:extLst>
          </p:cNvPr>
          <p:cNvSpPr/>
          <p:nvPr/>
        </p:nvSpPr>
        <p:spPr>
          <a:xfrm>
            <a:off x="7522464" y="0"/>
            <a:ext cx="1853184" cy="5120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C5898CD-29F5-6004-A01D-DD7199FB5A48}"/>
              </a:ext>
            </a:extLst>
          </p:cNvPr>
          <p:cNvCxnSpPr/>
          <p:nvPr/>
        </p:nvCxnSpPr>
        <p:spPr>
          <a:xfrm>
            <a:off x="3195961" y="834501"/>
            <a:ext cx="847817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364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59C5FC-B948-6999-6956-7B51D70AA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281" y="1179448"/>
            <a:ext cx="10515600" cy="4351338"/>
          </a:xfrm>
        </p:spPr>
        <p:txBody>
          <a:bodyPr/>
          <a:lstStyle/>
          <a:p>
            <a:r>
              <a:rPr lang="en-US" altLang="zh-CN" dirty="0"/>
              <a:t>3.1 </a:t>
            </a:r>
            <a:r>
              <a:rPr lang="zh-CN" altLang="en-US" dirty="0"/>
              <a:t>程序的执行过程</a:t>
            </a:r>
            <a:endParaRPr lang="en-US" altLang="zh-CN" dirty="0"/>
          </a:p>
          <a:p>
            <a:r>
              <a:rPr lang="en-US" altLang="zh-CN" dirty="0"/>
              <a:t>3.2 </a:t>
            </a:r>
            <a:r>
              <a:rPr lang="zh-CN" altLang="en-US" dirty="0"/>
              <a:t>连续内存分配</a:t>
            </a:r>
            <a:endParaRPr lang="en-US" altLang="zh-CN" dirty="0"/>
          </a:p>
          <a:p>
            <a:r>
              <a:rPr lang="en-US" altLang="zh-CN" dirty="0"/>
              <a:t>3.3 </a:t>
            </a:r>
            <a:r>
              <a:rPr lang="zh-CN" altLang="en-US" dirty="0"/>
              <a:t>非连续内存分配（分页分段）</a:t>
            </a:r>
            <a:endParaRPr lang="en-US" altLang="zh-CN" dirty="0"/>
          </a:p>
          <a:p>
            <a:r>
              <a:rPr lang="en-US" altLang="zh-CN" dirty="0"/>
              <a:t>3.4 </a:t>
            </a:r>
            <a:r>
              <a:rPr lang="zh-CN" altLang="en-US" dirty="0"/>
              <a:t>虚拟内存管理（请求分段，请求分页）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BD248B-5C99-7C1E-425D-7C336FB1D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314" y="3807188"/>
            <a:ext cx="6882368" cy="249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03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EFEE499-311E-AF87-AF8D-BA541FF94F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1937" y="0"/>
            <a:ext cx="9877023" cy="688168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66E6540-6A15-0A39-300E-EBA46A98ADFD}"/>
              </a:ext>
            </a:extLst>
          </p:cNvPr>
          <p:cNvSpPr/>
          <p:nvPr/>
        </p:nvSpPr>
        <p:spPr>
          <a:xfrm>
            <a:off x="9826752" y="4206240"/>
            <a:ext cx="1853184" cy="5120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202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D2770F0C-BE2A-BC23-2FBC-5786202B6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7054" y="0"/>
            <a:ext cx="10203400" cy="6869696"/>
          </a:xfrm>
        </p:spPr>
      </p:pic>
    </p:spTree>
    <p:extLst>
      <p:ext uri="{BB962C8B-B14F-4D97-AF65-F5344CB8AC3E}">
        <p14:creationId xmlns:p14="http://schemas.microsoft.com/office/powerpoint/2010/main" val="67279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BE40EB8-B419-1E40-A7B2-2598DF59A6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57" y="362666"/>
            <a:ext cx="12128443" cy="2941366"/>
          </a:xfrm>
        </p:spPr>
      </p:pic>
    </p:spTree>
    <p:extLst>
      <p:ext uri="{BB962C8B-B14F-4D97-AF65-F5344CB8AC3E}">
        <p14:creationId xmlns:p14="http://schemas.microsoft.com/office/powerpoint/2010/main" val="3015834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4401B5E-1B84-F09D-698E-CF5B89845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006"/>
            <a:ext cx="12011260" cy="511774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DDAD542-74C1-D32A-E1DA-1F4949E80B4B}"/>
              </a:ext>
            </a:extLst>
          </p:cNvPr>
          <p:cNvSpPr txBox="1"/>
          <p:nvPr/>
        </p:nvSpPr>
        <p:spPr>
          <a:xfrm>
            <a:off x="85344" y="5380012"/>
            <a:ext cx="1141171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在运行时，只有当</a:t>
            </a:r>
            <a:r>
              <a:rPr lang="en-US" altLang="zh-CN" sz="2800" dirty="0"/>
              <a:t>EXE</a:t>
            </a:r>
            <a:r>
              <a:rPr lang="zh-CN" altLang="en-US" sz="2800" dirty="0"/>
              <a:t>程序确实要调用这些</a:t>
            </a:r>
            <a:r>
              <a:rPr lang="en-US" altLang="zh-CN" sz="2800" dirty="0"/>
              <a:t>DLL</a:t>
            </a:r>
            <a:r>
              <a:rPr lang="zh-CN" altLang="en-US" sz="2800" dirty="0"/>
              <a:t>模块的情况下，系统才会将它们装载到内存空间中。这种方式不仅减少了</a:t>
            </a:r>
            <a:r>
              <a:rPr lang="en-US" altLang="zh-CN" sz="2800" dirty="0"/>
              <a:t>EXE</a:t>
            </a:r>
            <a:r>
              <a:rPr lang="zh-CN" altLang="en-US" sz="2800" dirty="0"/>
              <a:t>文件的大小和对内存空间的需求，而且使这些</a:t>
            </a:r>
            <a:r>
              <a:rPr lang="en-US" altLang="zh-CN" sz="2800" dirty="0"/>
              <a:t>DLL</a:t>
            </a:r>
            <a:r>
              <a:rPr lang="zh-CN" altLang="en-US" sz="2800" dirty="0"/>
              <a:t>模块可以同时被多个应用程序使用。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F8CA2D3-2ACE-EE9D-E108-15374E2CB59C}"/>
              </a:ext>
            </a:extLst>
          </p:cNvPr>
          <p:cNvCxnSpPr/>
          <p:nvPr/>
        </p:nvCxnSpPr>
        <p:spPr>
          <a:xfrm>
            <a:off x="754602" y="1003177"/>
            <a:ext cx="648069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11F4329E-9995-EDC6-5D4A-9E024BB5C9DA}"/>
              </a:ext>
            </a:extLst>
          </p:cNvPr>
          <p:cNvSpPr/>
          <p:nvPr/>
        </p:nvSpPr>
        <p:spPr>
          <a:xfrm>
            <a:off x="7522464" y="0"/>
            <a:ext cx="1853184" cy="5120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7720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FCE8FCA-B650-929F-79F2-ECDBD244E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0C52B89-2272-5FD7-82F8-C0EE975EE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45" y="556011"/>
            <a:ext cx="10737510" cy="57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96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FD2FCCE-EFC3-8231-AF4E-59918E9043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15850"/>
            <a:ext cx="12166548" cy="189816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CE8FD60-B208-63E1-27AA-B659C2B7B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26878"/>
            <a:ext cx="12192000" cy="3184988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66877D1-ACE1-C7E1-CF6F-751B994590C0}"/>
              </a:ext>
            </a:extLst>
          </p:cNvPr>
          <p:cNvCxnSpPr/>
          <p:nvPr/>
        </p:nvCxnSpPr>
        <p:spPr>
          <a:xfrm>
            <a:off x="2633472" y="5425440"/>
            <a:ext cx="7583424" cy="8534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990D9609-E186-44AA-F221-171F83545A64}"/>
              </a:ext>
            </a:extLst>
          </p:cNvPr>
          <p:cNvSpPr/>
          <p:nvPr/>
        </p:nvSpPr>
        <p:spPr>
          <a:xfrm>
            <a:off x="7522464" y="0"/>
            <a:ext cx="1853184" cy="5120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89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7F7FBB2-D9C6-ED30-E8B6-EAA390218E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2574" b="27540"/>
          <a:stretch/>
        </p:blipFill>
        <p:spPr>
          <a:xfrm>
            <a:off x="0" y="524256"/>
            <a:ext cx="12069273" cy="4882895"/>
          </a:xfr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CA777D7-906F-FF84-7689-D3E07D1293F1}"/>
              </a:ext>
            </a:extLst>
          </p:cNvPr>
          <p:cNvSpPr/>
          <p:nvPr/>
        </p:nvSpPr>
        <p:spPr>
          <a:xfrm>
            <a:off x="7522464" y="0"/>
            <a:ext cx="1853184" cy="5120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369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D3371DE-97BE-2E7C-E1C8-942526CC2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886" y="456265"/>
            <a:ext cx="10222514" cy="620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69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5DA0212-F95B-9C04-8D3A-5EF0571307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602" y="1502930"/>
            <a:ext cx="11985398" cy="3012203"/>
          </a:xfr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2426B38-1D45-E7A2-8702-A5BA517DE838}"/>
              </a:ext>
            </a:extLst>
          </p:cNvPr>
          <p:cNvSpPr txBox="1"/>
          <p:nvPr/>
        </p:nvSpPr>
        <p:spPr>
          <a:xfrm>
            <a:off x="1721321" y="474399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缺点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5ED4DB6-866A-4E3E-F30A-317CFF9FB4DE}"/>
              </a:ext>
            </a:extLst>
          </p:cNvPr>
          <p:cNvSpPr/>
          <p:nvPr/>
        </p:nvSpPr>
        <p:spPr>
          <a:xfrm>
            <a:off x="7522464" y="0"/>
            <a:ext cx="1853184" cy="5120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6120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23C9776-4BED-17F4-04FA-F2BFC736D3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262" y="217038"/>
            <a:ext cx="11336464" cy="634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32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622B9F4-F278-3B7E-D2CF-7C3ECE8C9B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6124" y="265048"/>
            <a:ext cx="9574339" cy="6161433"/>
          </a:xfrm>
        </p:spPr>
      </p:pic>
    </p:spTree>
    <p:extLst>
      <p:ext uri="{BB962C8B-B14F-4D97-AF65-F5344CB8AC3E}">
        <p14:creationId xmlns:p14="http://schemas.microsoft.com/office/powerpoint/2010/main" val="4268929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7E619FC-D127-8C83-E0C1-AA40DF8EF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66736"/>
            <a:ext cx="12132762" cy="3200463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BDB79AA-BD15-5061-E4A4-3092E807EFFC}"/>
              </a:ext>
            </a:extLst>
          </p:cNvPr>
          <p:cNvSpPr txBox="1"/>
          <p:nvPr/>
        </p:nvSpPr>
        <p:spPr>
          <a:xfrm>
            <a:off x="1097280" y="451104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优点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F872A1F-57E2-4621-BD89-826530309E99}"/>
              </a:ext>
            </a:extLst>
          </p:cNvPr>
          <p:cNvSpPr/>
          <p:nvPr/>
        </p:nvSpPr>
        <p:spPr>
          <a:xfrm>
            <a:off x="7522464" y="0"/>
            <a:ext cx="1853184" cy="5120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5DA634D5-FD70-6D0E-65CB-3A30F16A414F}"/>
              </a:ext>
            </a:extLst>
          </p:cNvPr>
          <p:cNvCxnSpPr/>
          <p:nvPr/>
        </p:nvCxnSpPr>
        <p:spPr>
          <a:xfrm>
            <a:off x="8922058" y="2290439"/>
            <a:ext cx="315157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FF78A9C-473B-4F78-281E-5C15FF546733}"/>
              </a:ext>
            </a:extLst>
          </p:cNvPr>
          <p:cNvCxnSpPr>
            <a:cxnSpLocks/>
          </p:cNvCxnSpPr>
          <p:nvPr/>
        </p:nvCxnSpPr>
        <p:spPr>
          <a:xfrm>
            <a:off x="0" y="2815701"/>
            <a:ext cx="352443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7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8D9F9B-EB42-D095-D477-587A40322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真题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EA9EE9-8C68-4666-714F-DD5110D05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2014.3 </a:t>
            </a:r>
            <a:r>
              <a:rPr lang="zh-CN" altLang="en-US" dirty="0"/>
              <a:t>静态链接 名词解释</a:t>
            </a:r>
            <a:endParaRPr lang="en-US" altLang="zh-CN" dirty="0"/>
          </a:p>
          <a:p>
            <a:r>
              <a:rPr lang="en-US" altLang="zh-CN" dirty="0"/>
              <a:t>2017.1 </a:t>
            </a:r>
            <a:r>
              <a:rPr lang="zh-CN" altLang="en-US" dirty="0"/>
              <a:t>存储器管理的主要任务</a:t>
            </a:r>
          </a:p>
        </p:txBody>
      </p:sp>
    </p:spTree>
    <p:extLst>
      <p:ext uri="{BB962C8B-B14F-4D97-AF65-F5344CB8AC3E}">
        <p14:creationId xmlns:p14="http://schemas.microsoft.com/office/powerpoint/2010/main" val="1181871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67E337-FAA3-02CB-48DD-86E28AF1C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0DDD45-1E7C-11A1-ED11-FA10201E5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833" y="1834503"/>
            <a:ext cx="10515600" cy="4351338"/>
          </a:xfrm>
        </p:spPr>
        <p:txBody>
          <a:bodyPr/>
          <a:lstStyle/>
          <a:p>
            <a:r>
              <a:rPr lang="zh-CN" altLang="en-US" dirty="0"/>
              <a:t>阅读课本</a:t>
            </a:r>
            <a:r>
              <a:rPr lang="en-US" altLang="zh-CN" dirty="0"/>
              <a:t>4.1</a:t>
            </a:r>
            <a:r>
              <a:rPr lang="zh-CN" altLang="en-US" dirty="0"/>
              <a:t>存储器的层次结构</a:t>
            </a:r>
            <a:r>
              <a:rPr lang="en-US" altLang="zh-CN" dirty="0"/>
              <a:t>&amp;4.2</a:t>
            </a:r>
            <a:r>
              <a:rPr lang="zh-CN" altLang="en-US" dirty="0"/>
              <a:t>程序的装入和链接 </a:t>
            </a:r>
            <a:r>
              <a:rPr lang="en-US" altLang="zh-CN" dirty="0"/>
              <a:t>P120</a:t>
            </a:r>
          </a:p>
          <a:p>
            <a:r>
              <a:rPr lang="zh-CN" altLang="en-US" dirty="0"/>
              <a:t>预习分段 分页内存管理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可采用哪几种方式将程序装入内存？它们分别适用于那种场合？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什么是静态链接？静态链接需要解决两个什么问题？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什么是装入时动态链接？装入时动态链接方式有何优点？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什么是运行时动态链接？有何优点？</a:t>
            </a:r>
          </a:p>
        </p:txBody>
      </p:sp>
    </p:spTree>
    <p:extLst>
      <p:ext uri="{BB962C8B-B14F-4D97-AF65-F5344CB8AC3E}">
        <p14:creationId xmlns:p14="http://schemas.microsoft.com/office/powerpoint/2010/main" val="1864772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AE6F3B-E377-A25D-CEE1-FEFA1BCA7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275" y="222421"/>
            <a:ext cx="10515600" cy="6635579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首先由编译程序将用户源代码编译成若干目标模块，再由链接程序将编译后形成的目标模块和所需的库函数链接在一起，组成一个装入模块，再由装入程序将装入模块装入内存；</a:t>
            </a:r>
            <a:endParaRPr lang="en-US" altLang="zh-CN" dirty="0"/>
          </a:p>
          <a:p>
            <a:r>
              <a:rPr lang="zh-CN" altLang="en-US" dirty="0"/>
              <a:t>绝对装入方式适用于单道程序环境下；</a:t>
            </a:r>
            <a:endParaRPr lang="en-US" altLang="zh-CN" dirty="0"/>
          </a:p>
          <a:p>
            <a:r>
              <a:rPr lang="zh-CN" altLang="en-US" dirty="0"/>
              <a:t>可重定位方式适用于多道程序环境下；</a:t>
            </a:r>
            <a:endParaRPr lang="en-US" altLang="zh-CN" dirty="0"/>
          </a:p>
          <a:p>
            <a:r>
              <a:rPr lang="zh-CN" altLang="en-US" dirty="0"/>
              <a:t>动态运行时装入方式也适用于到多道程序环境下。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在程序运行之前，先将各目标模块及它们所需的库函数连接成一个完整的装配模块，以后不再拆开。这种事先进行连接的方式称为静态链接方式。</a:t>
            </a:r>
          </a:p>
          <a:p>
            <a:r>
              <a:rPr lang="zh-CN" altLang="en-US" dirty="0"/>
              <a:t>要解决两个问题：对相对地址进行修改；变换外部调用符号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这是指将用户源程序编译后所得到的一组目标模块，在装入内存时，采用边装入边链接的链接方式。</a:t>
            </a:r>
          </a:p>
          <a:p>
            <a:r>
              <a:rPr lang="zh-CN" altLang="en-US" dirty="0"/>
              <a:t>优点：便于修改和更新；便于实现对目标模块的共享。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将某些模块的链接推迟到程序执行时才进行。</a:t>
            </a:r>
          </a:p>
          <a:p>
            <a:r>
              <a:rPr lang="zh-CN" altLang="en-US" dirty="0"/>
              <a:t>优点：加快程序的装入过程；节省大量的内存空间。</a:t>
            </a:r>
          </a:p>
        </p:txBody>
      </p:sp>
    </p:spTree>
    <p:extLst>
      <p:ext uri="{BB962C8B-B14F-4D97-AF65-F5344CB8AC3E}">
        <p14:creationId xmlns:p14="http://schemas.microsoft.com/office/powerpoint/2010/main" val="304629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7D0A7A7-EFFB-594D-A109-74000E6910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224" y="537085"/>
            <a:ext cx="11497056" cy="5730394"/>
          </a:xfrm>
        </p:spPr>
      </p:pic>
    </p:spTree>
    <p:extLst>
      <p:ext uri="{BB962C8B-B14F-4D97-AF65-F5344CB8AC3E}">
        <p14:creationId xmlns:p14="http://schemas.microsoft.com/office/powerpoint/2010/main" val="3505697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C519D50-9C34-D6E0-42FA-5A4BBBBEB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216298" cy="5014087"/>
          </a:xfrm>
        </p:spPr>
      </p:pic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3E822C3B-F0AC-7557-3FA4-AD5168D1F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757" y="4293801"/>
            <a:ext cx="5567011" cy="256419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4E1B789-392F-D619-FBB9-D6DF8D404088}"/>
              </a:ext>
            </a:extLst>
          </p:cNvPr>
          <p:cNvSpPr txBox="1"/>
          <p:nvPr/>
        </p:nvSpPr>
        <p:spPr>
          <a:xfrm>
            <a:off x="1597981" y="5859262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提高缓存的命中率  </a:t>
            </a:r>
            <a:r>
              <a:rPr lang="en-US" altLang="zh-CN"/>
              <a:t>80%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7469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9425400-9DED-5909-6720-EB81A71D6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27264" cy="350908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119A1FC-4529-E2DC-6E49-A741FD2D0A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61" t="4023" r="261" b="5512"/>
          <a:stretch/>
        </p:blipFill>
        <p:spPr>
          <a:xfrm>
            <a:off x="7088710" y="2916921"/>
            <a:ext cx="5103290" cy="394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804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1175143-B65C-B326-6258-60110894C1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59725"/>
            <a:ext cx="12192000" cy="4658324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968AA41-4036-27A3-3A4F-8E95722DDFE8}"/>
              </a:ext>
            </a:extLst>
          </p:cNvPr>
          <p:cNvSpPr/>
          <p:nvPr/>
        </p:nvSpPr>
        <p:spPr>
          <a:xfrm>
            <a:off x="146304" y="268224"/>
            <a:ext cx="1853184" cy="5120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298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7FB01F7-E572-C443-4B18-4DAC1A78A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91216"/>
            <a:ext cx="11966357" cy="3717104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6A5ACC1-5BB2-036D-551C-ADB6126CC349}"/>
              </a:ext>
            </a:extLst>
          </p:cNvPr>
          <p:cNvSpPr/>
          <p:nvPr/>
        </p:nvSpPr>
        <p:spPr>
          <a:xfrm>
            <a:off x="146304" y="268224"/>
            <a:ext cx="1853184" cy="5120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176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9DDF63-B30B-AA67-8E4C-BA2F9FEB6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23" y="347769"/>
            <a:ext cx="11618531" cy="15651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AED8767-82CD-CC10-7798-E9CFAF140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52" y="1837894"/>
            <a:ext cx="11797165" cy="185628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3293BEC-8926-4A81-82C7-536B532D0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989" y="3874226"/>
            <a:ext cx="6190635" cy="298377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9D76A77-4864-E26E-ACEF-ED71BBABEDF5}"/>
              </a:ext>
            </a:extLst>
          </p:cNvPr>
          <p:cNvSpPr/>
          <p:nvPr/>
        </p:nvSpPr>
        <p:spPr>
          <a:xfrm>
            <a:off x="3243072" y="207264"/>
            <a:ext cx="1853184" cy="5120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0311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1000</TotalTime>
  <Words>421</Words>
  <Application>Microsoft Office PowerPoint</Application>
  <PresentationFormat>宽屏</PresentationFormat>
  <Paragraphs>32</Paragraphs>
  <Slides>33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7" baseType="lpstr">
      <vt:lpstr>等线</vt:lpstr>
      <vt:lpstr>等线 Light</vt:lpstr>
      <vt:lpstr>Arial</vt:lpstr>
      <vt:lpstr>Office 主题​​</vt:lpstr>
      <vt:lpstr>第三章 存储器管理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引入16进制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真题</vt:lpstr>
      <vt:lpstr>作业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晚风吹行舟</dc:creator>
  <cp:lastModifiedBy>晚风吹行舟</cp:lastModifiedBy>
  <cp:revision>178</cp:revision>
  <dcterms:created xsi:type="dcterms:W3CDTF">2022-08-08T15:16:47Z</dcterms:created>
  <dcterms:modified xsi:type="dcterms:W3CDTF">2022-09-05T02:15:51Z</dcterms:modified>
</cp:coreProperties>
</file>